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71" r:id="rId14"/>
  </p:sldIdLst>
  <p:sldSz cx="9144000" cy="6858000" type="screen4x3"/>
  <p:notesSz cx="6856413" cy="9083675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C0C0C0"/>
    <a:srgbClr val="000000"/>
    <a:srgbClr val="3E3E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45" autoAdjust="0"/>
    <p:restoredTop sz="92997" autoAdjust="0"/>
  </p:normalViewPr>
  <p:slideViewPr>
    <p:cSldViewPr>
      <p:cViewPr varScale="1">
        <p:scale>
          <a:sx n="101" d="100"/>
          <a:sy n="101" d="100"/>
        </p:scale>
        <p:origin x="-3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2636838"/>
            <a:ext cx="5832475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652963"/>
            <a:ext cx="64008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  <a:p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2125" y="63087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59125" y="63087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88125" y="63087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7E639-96E7-4420-8A46-76F7305E088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3F19F-3FBC-44E8-BCA5-655CFC19D82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500" y="261938"/>
            <a:ext cx="2222500" cy="6119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261938"/>
            <a:ext cx="6518275" cy="6119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D1796-FA3D-4454-A71C-BF31537090D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4175" y="261938"/>
            <a:ext cx="7489825" cy="863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50825" y="1628775"/>
            <a:ext cx="4244975" cy="4752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244975" cy="4752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169E5-641A-4AB4-A8E1-D1C6DF3748A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4175" y="261938"/>
            <a:ext cx="7489825" cy="863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50825" y="1628775"/>
            <a:ext cx="8642350" cy="47529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7273C-B76F-42F6-9BA4-F84B94A86A1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E4B1E-D0DF-4F33-A833-D9842C38201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BA2EE-E81A-42E6-AF9B-86BFCC21643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628775"/>
            <a:ext cx="4244975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244975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308B4-2A88-4287-B01F-D7FA6A9B539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3FEA5-6C5E-40AA-8672-7CE7C12F0E0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4A55A-54C4-4DEA-9D00-394FBF30808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55D28-937C-49E6-ABBF-656A52198F0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D2FE1-1BB7-49D3-945B-E02D1F9A13A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F1B47-9B55-47BB-99AF-23B0A9F2C7E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54175" y="261938"/>
            <a:ext cx="74898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BR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28775"/>
            <a:ext cx="864235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53188"/>
            <a:ext cx="2133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53188"/>
            <a:ext cx="2895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/>
            </a:lvl1pPr>
          </a:lstStyle>
          <a:p>
            <a:pPr>
              <a:defRPr/>
            </a:pPr>
            <a:fld id="{AEB7DCDB-B331-42F1-ACCE-0C340500C1E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ct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1.ncaa.org/membership/membership_svcs/eligibility-recruiting/faqs/ie_quick_ref.pdf" TargetMode="External"/><Relationship Id="rId2" Type="http://schemas.openxmlformats.org/officeDocument/2006/relationships/hyperlink" Target="http://www.ncaa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llegesoccer.com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fsa.ed.gov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4953000"/>
            <a:ext cx="7162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sz="20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Edited By: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Dave Clarke, Head Coach, Quinnipiac University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0" y="2057400"/>
            <a:ext cx="6781800" cy="2514600"/>
          </a:xfrm>
          <a:prstGeom prst="rect">
            <a:avLst/>
          </a:prstGeom>
          <a:solidFill>
            <a:schemeClr val="bg2">
              <a:alpha val="92155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 rot="-879760">
            <a:off x="152400" y="1295400"/>
            <a:ext cx="1676400" cy="10668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WordArt 8"/>
          <p:cNvSpPr>
            <a:spLocks noChangeArrowheads="1" noChangeShapeType="1" noTextEdit="1"/>
          </p:cNvSpPr>
          <p:nvPr/>
        </p:nvSpPr>
        <p:spPr bwMode="auto">
          <a:xfrm rot="-447730">
            <a:off x="228600" y="1371600"/>
            <a:ext cx="1524000" cy="933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 normalizeH="1">
                <a:ln w="3175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>
                    <a:alpha val="76077"/>
                  </a:schemeClr>
                </a:solidFill>
                <a:latin typeface="Impact"/>
              </a:rPr>
              <a:t>CFC</a:t>
            </a:r>
          </a:p>
        </p:txBody>
      </p:sp>
      <p:sp>
        <p:nvSpPr>
          <p:cNvPr id="3078" name="WordArt 11"/>
          <p:cNvSpPr>
            <a:spLocks noChangeArrowheads="1" noChangeShapeType="1" noTextEdit="1"/>
          </p:cNvSpPr>
          <p:nvPr/>
        </p:nvSpPr>
        <p:spPr bwMode="auto">
          <a:xfrm>
            <a:off x="228600" y="2286000"/>
            <a:ext cx="62484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4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DDDDDD">
                      <a:alpha val="50000"/>
                    </a:srgbClr>
                  </a:outerShdw>
                </a:effectLst>
                <a:latin typeface="Impact"/>
              </a:rPr>
              <a:t>THE COLLEGE</a:t>
            </a:r>
          </a:p>
          <a:p>
            <a:pPr algn="ctr"/>
            <a:r>
              <a:rPr lang="en-US" sz="54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45791" dir="2021404" algn="ctr" rotWithShape="0">
                    <a:srgbClr val="DDDDDD">
                      <a:alpha val="50000"/>
                    </a:srgbClr>
                  </a:outerShdw>
                </a:effectLst>
                <a:latin typeface="Impact"/>
              </a:rPr>
              <a:t> RECRUITING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High School/club coaching staff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NHS Alumni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NHS parents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hlinkClick r:id="rId2"/>
              </a:rPr>
              <a:t>www.ncaa.org</a:t>
            </a:r>
            <a:endParaRPr lang="en-US" sz="28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hlinkClick r:id="rId3"/>
              </a:rPr>
              <a:t>http://www1.ncaa.org/membership/membership_svcs/eligibility-recruiting/faqs/ie_quick_ref.pdf</a:t>
            </a:r>
            <a:endParaRPr lang="en-US" sz="28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hlinkClick r:id="rId4"/>
              </a:rPr>
              <a:t>www.collegesoccer.com</a:t>
            </a:r>
            <a:endParaRPr lang="en-US" sz="28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The Student Athlete Magazine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NCAA Guide for College Bound Student-Athlete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762000" y="152400"/>
            <a:ext cx="8382000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1654175" y="261938"/>
            <a:ext cx="74898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en-US" sz="53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itchFamily="34" charset="0"/>
              </a:rPr>
              <a:t>Resources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 rot="-879760">
            <a:off x="152400" y="228600"/>
            <a:ext cx="1600200" cy="9144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68392" dir="12108085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5" name="WordArt 9"/>
          <p:cNvSpPr>
            <a:spLocks noChangeArrowheads="1" noChangeShapeType="1" noTextEdit="1"/>
          </p:cNvSpPr>
          <p:nvPr/>
        </p:nvSpPr>
        <p:spPr bwMode="auto">
          <a:xfrm rot="-564616">
            <a:off x="228600" y="304800"/>
            <a:ext cx="14763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4"/>
              </a:avLst>
            </a:prstTxWarp>
          </a:bodyPr>
          <a:lstStyle/>
          <a:p>
            <a:pPr algn="ctr"/>
            <a:r>
              <a:rPr lang="en-US" sz="6000" b="1" kern="10" normalizeH="1">
                <a:ln w="3175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>
                    <a:alpha val="76077"/>
                  </a:schemeClr>
                </a:solidFill>
                <a:latin typeface="Impact"/>
              </a:rPr>
              <a:t>CFC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28775"/>
            <a:ext cx="8740775" cy="5229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b="1" dirty="0" smtClean="0">
                <a:solidFill>
                  <a:schemeClr val="folHlink"/>
                </a:solidFill>
                <a:latin typeface="Garamond" pitchFamily="18" charset="0"/>
              </a:rPr>
              <a:t>NCAA I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b="1" dirty="0" smtClean="0">
                <a:latin typeface="Garamond" pitchFamily="18" charset="0"/>
              </a:rPr>
              <a:t>Maximum 14 scholarships (</a:t>
            </a:r>
            <a:r>
              <a:rPr lang="en-US" sz="1600" b="1" dirty="0" err="1" smtClean="0">
                <a:latin typeface="Garamond" pitchFamily="18" charset="0"/>
              </a:rPr>
              <a:t>Wsoc</a:t>
            </a:r>
            <a:r>
              <a:rPr lang="en-US" sz="1600" b="1" dirty="0" smtClean="0">
                <a:latin typeface="Garamond" pitchFamily="18" charset="0"/>
              </a:rPr>
              <a:t>), 10 (</a:t>
            </a:r>
            <a:r>
              <a:rPr lang="en-US" sz="1600" b="1" dirty="0" err="1" smtClean="0">
                <a:latin typeface="Garamond" pitchFamily="18" charset="0"/>
              </a:rPr>
              <a:t>Msoc</a:t>
            </a:r>
            <a:r>
              <a:rPr lang="en-US" sz="1600" b="1" dirty="0" smtClean="0">
                <a:latin typeface="Garamond" pitchFamily="18" charset="0"/>
              </a:rPr>
              <a:t>), etc 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b="1" dirty="0" smtClean="0">
                <a:latin typeface="Garamond" pitchFamily="18" charset="0"/>
              </a:rPr>
              <a:t>Year round programs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b="1" dirty="0" smtClean="0">
                <a:latin typeface="Garamond" pitchFamily="18" charset="0"/>
              </a:rPr>
              <a:t>Phone calls and off campus contact in senior year only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b="1" dirty="0" smtClean="0">
                <a:latin typeface="Garamond" pitchFamily="18" charset="0"/>
              </a:rPr>
              <a:t>E-mail in junior and senior year only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b="1" dirty="0" smtClean="0">
                <a:latin typeface="Garamond" pitchFamily="18" charset="0"/>
              </a:rPr>
              <a:t>Eligibility: Sliding scale for GPA &amp; SAT (Example: 820 SAT = 2.55 GPA)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b="1" dirty="0" smtClean="0">
                <a:latin typeface="Garamond" pitchFamily="18" charset="0"/>
              </a:rPr>
              <a:t>16 core courses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600" b="1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b="1" dirty="0" smtClean="0">
                <a:solidFill>
                  <a:schemeClr val="folHlink"/>
                </a:solidFill>
                <a:latin typeface="Garamond" pitchFamily="18" charset="0"/>
              </a:rPr>
              <a:t>NCAA II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b="1" dirty="0" smtClean="0">
                <a:latin typeface="Garamond" pitchFamily="18" charset="0"/>
              </a:rPr>
              <a:t>Maximum 9.9 scholarships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b="1" dirty="0" smtClean="0">
                <a:latin typeface="Garamond" pitchFamily="18" charset="0"/>
              </a:rPr>
              <a:t>45 day spring season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b="1" dirty="0" smtClean="0">
                <a:latin typeface="Garamond" pitchFamily="18" charset="0"/>
              </a:rPr>
              <a:t>Try outs allowed in recruiting process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b="1" dirty="0" smtClean="0">
                <a:latin typeface="Garamond" pitchFamily="18" charset="0"/>
              </a:rPr>
              <a:t>Eligibility: Minimum 2.0 GPA, 820 SAT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b="1" dirty="0" smtClean="0">
                <a:latin typeface="Garamond" pitchFamily="18" charset="0"/>
              </a:rPr>
              <a:t>14 core courses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600" b="1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b="1" dirty="0" smtClean="0">
                <a:solidFill>
                  <a:schemeClr val="folHlink"/>
                </a:solidFill>
                <a:latin typeface="Garamond" pitchFamily="18" charset="0"/>
              </a:rPr>
              <a:t>NCAA III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b="1" dirty="0" smtClean="0">
                <a:latin typeface="Garamond" pitchFamily="18" charset="0"/>
              </a:rPr>
              <a:t>No athletic scholarships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b="1" dirty="0" smtClean="0">
                <a:latin typeface="Garamond" pitchFamily="18" charset="0"/>
              </a:rPr>
              <a:t>Limited spring season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b="1" dirty="0" smtClean="0">
                <a:latin typeface="Garamond" pitchFamily="18" charset="0"/>
              </a:rPr>
              <a:t>Unlimited contact in recruiting process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b="1" dirty="0" smtClean="0">
              <a:latin typeface="Garamond" pitchFamily="18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762000" y="152400"/>
            <a:ext cx="8382000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654175" y="261938"/>
            <a:ext cx="74898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en-US" sz="53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itchFamily="34" charset="0"/>
              </a:rPr>
              <a:t>Divisional Differences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 rot="-879760">
            <a:off x="152400" y="228600"/>
            <a:ext cx="1600200" cy="9144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68392" dir="12108085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9" name="WordArt 9"/>
          <p:cNvSpPr>
            <a:spLocks noChangeArrowheads="1" noChangeShapeType="1" noTextEdit="1"/>
          </p:cNvSpPr>
          <p:nvPr/>
        </p:nvSpPr>
        <p:spPr bwMode="auto">
          <a:xfrm rot="-564616">
            <a:off x="228600" y="304800"/>
            <a:ext cx="14763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4"/>
              </a:avLst>
            </a:prstTxWarp>
          </a:bodyPr>
          <a:lstStyle/>
          <a:p>
            <a:pPr algn="ctr"/>
            <a:r>
              <a:rPr lang="en-US" sz="6000" b="1" kern="10" normalizeH="1">
                <a:ln w="3175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>
                    <a:alpha val="76077"/>
                  </a:schemeClr>
                </a:solidFill>
                <a:latin typeface="Impact"/>
              </a:rPr>
              <a:t>CFC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28775"/>
            <a:ext cx="8664575" cy="50768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b="1" smtClean="0">
                <a:latin typeface="Garamond" pitchFamily="18" charset="0"/>
              </a:rPr>
              <a:t>What is it?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b="1" smtClean="0">
                <a:latin typeface="Garamond" pitchFamily="18" charset="0"/>
              </a:rPr>
              <a:t>Grants: Pell, Institutional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b="1" smtClean="0">
                <a:latin typeface="Garamond" pitchFamily="18" charset="0"/>
              </a:rPr>
              <a:t>Scholarships: Academic, Athletic, State, Other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b="1" smtClean="0">
                <a:latin typeface="Garamond" pitchFamily="18" charset="0"/>
              </a:rPr>
              <a:t>Loans: Stafford, Perkins, Plus, Personal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b="1" smtClean="0">
                <a:latin typeface="Garamond" pitchFamily="18" charset="0"/>
              </a:rPr>
              <a:t>Work Study</a:t>
            </a:r>
          </a:p>
          <a:p>
            <a:pPr lvl="1" eaLnBrk="1" hangingPunct="1">
              <a:lnSpc>
                <a:spcPct val="80000"/>
              </a:lnSpc>
            </a:pPr>
            <a:endParaRPr lang="en-US" sz="1800" b="1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smtClean="0">
                <a:latin typeface="Garamond" pitchFamily="18" charset="0"/>
              </a:rPr>
              <a:t>Free Application for Federal Student Aid (FAFSA)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b="1" smtClean="0">
                <a:latin typeface="Garamond" pitchFamily="18" charset="0"/>
                <a:hlinkClick r:id="rId2"/>
              </a:rPr>
              <a:t>www.fafsa.ed.gov</a:t>
            </a:r>
            <a:endParaRPr lang="en-US" sz="1800" b="1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000" b="1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smtClean="0">
                <a:latin typeface="Garamond" pitchFamily="18" charset="0"/>
              </a:rPr>
              <a:t>Estimated Family Contribution (EFC)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b="1" smtClean="0">
                <a:latin typeface="Garamond" pitchFamily="18" charset="0"/>
              </a:rPr>
              <a:t>Cost of school – Scholarship/Financial Aid = EFC (How much you will pay)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600" b="1" smtClean="0">
                <a:latin typeface="Garamond" pitchFamily="18" charset="0"/>
              </a:rPr>
              <a:t>Example 1: $50,000 (school) - $20,000 (scholarship) = $30,000 EFC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600" b="1" smtClean="0">
                <a:latin typeface="Garamond" pitchFamily="18" charset="0"/>
              </a:rPr>
              <a:t>Example 2: $30,000 (school) - $10,000 (scholarship) = $20,000 EFC	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600" b="1" smtClean="0">
                <a:latin typeface="Garamond" pitchFamily="18" charset="0"/>
              </a:rPr>
              <a:t>Note the amount you pay as opposed to the amount of the scholarship</a:t>
            </a:r>
          </a:p>
          <a:p>
            <a:pPr lvl="1" eaLnBrk="1" hangingPunct="1">
              <a:lnSpc>
                <a:spcPct val="80000"/>
              </a:lnSpc>
            </a:pPr>
            <a:endParaRPr lang="en-US" sz="1800" b="1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smtClean="0">
                <a:latin typeface="Garamond" pitchFamily="18" charset="0"/>
              </a:rPr>
              <a:t>Note school, state and federal deadlines</a:t>
            </a:r>
            <a:endParaRPr lang="en-US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smtClean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762000" y="152400"/>
            <a:ext cx="8382000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654175" y="261938"/>
            <a:ext cx="74898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en-US" sz="53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itchFamily="34" charset="0"/>
              </a:rPr>
              <a:t>Financial Aid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 rot="-879760">
            <a:off x="152400" y="228600"/>
            <a:ext cx="1600200" cy="9144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68392" dir="12108085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43" name="WordArt 9"/>
          <p:cNvSpPr>
            <a:spLocks noChangeArrowheads="1" noChangeShapeType="1" noTextEdit="1"/>
          </p:cNvSpPr>
          <p:nvPr/>
        </p:nvSpPr>
        <p:spPr bwMode="auto">
          <a:xfrm rot="-564616">
            <a:off x="228600" y="304800"/>
            <a:ext cx="14763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4"/>
              </a:avLst>
            </a:prstTxWarp>
          </a:bodyPr>
          <a:lstStyle/>
          <a:p>
            <a:pPr algn="ctr"/>
            <a:r>
              <a:rPr lang="en-US" sz="6000" b="1" kern="10" normalizeH="1">
                <a:ln w="3175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>
                    <a:alpha val="76077"/>
                  </a:schemeClr>
                </a:solidFill>
                <a:latin typeface="Impact"/>
              </a:rPr>
              <a:t>CFC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b="1" dirty="0" smtClean="0">
                <a:latin typeface="Garamond" pitchFamily="18" charset="0"/>
              </a:rPr>
              <a:t>NCAA Division I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Garamond" pitchFamily="18" charset="0"/>
              </a:rPr>
              <a:t>	Men’s Scholarships: 9.9 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Garamond" pitchFamily="18" charset="0"/>
              </a:rPr>
              <a:t>	Women’s Scholarships: 14 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Garamond" pitchFamily="18" charset="0"/>
              </a:rPr>
              <a:t>	Average Scholarship: $8,000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Garamond" pitchFamily="18" charset="0"/>
              </a:rPr>
              <a:t>	Average Academic Scholarship $15,000  </a:t>
            </a:r>
          </a:p>
          <a:p>
            <a:pPr eaLnBrk="1" hangingPunct="1">
              <a:buFontTx/>
              <a:buNone/>
            </a:pPr>
            <a:endParaRPr lang="en-US" sz="2400" dirty="0" smtClean="0">
              <a:latin typeface="Garamond" pitchFamily="18" charset="0"/>
            </a:endParaRPr>
          </a:p>
          <a:p>
            <a:pPr eaLnBrk="1" hangingPunct="1"/>
            <a:r>
              <a:rPr lang="en-US" sz="2800" b="1" dirty="0" smtClean="0">
                <a:latin typeface="Garamond" pitchFamily="18" charset="0"/>
              </a:rPr>
              <a:t>North Carolina Women’s Soccer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Garamond" pitchFamily="18" charset="0"/>
              </a:rPr>
              <a:t>	National Team Player = 100%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Garamond" pitchFamily="18" charset="0"/>
              </a:rPr>
              <a:t>	Under 21 National Team Player = 85%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Garamond" pitchFamily="18" charset="0"/>
              </a:rPr>
              <a:t>	Youth National Team Player = 65%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762000" y="152400"/>
            <a:ext cx="8382000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 rot="-879760">
            <a:off x="152400" y="228600"/>
            <a:ext cx="1600200" cy="9144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68392" dir="12108085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5" name="WordArt 6"/>
          <p:cNvSpPr>
            <a:spLocks noChangeArrowheads="1" noChangeShapeType="1" noTextEdit="1"/>
          </p:cNvSpPr>
          <p:nvPr/>
        </p:nvSpPr>
        <p:spPr bwMode="auto">
          <a:xfrm rot="-564616">
            <a:off x="228600" y="304800"/>
            <a:ext cx="14763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4"/>
              </a:avLst>
            </a:prstTxWarp>
          </a:bodyPr>
          <a:lstStyle/>
          <a:p>
            <a:pPr algn="ctr"/>
            <a:r>
              <a:rPr lang="en-US" sz="6000" b="1" kern="10" normalizeH="1">
                <a:ln w="3175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>
                    <a:alpha val="76077"/>
                  </a:schemeClr>
                </a:solidFill>
                <a:latin typeface="Impact"/>
              </a:rPr>
              <a:t>CFC</a:t>
            </a:r>
          </a:p>
        </p:txBody>
      </p:sp>
      <p:sp>
        <p:nvSpPr>
          <p:cNvPr id="15366" name="Rectangle 7"/>
          <p:cNvSpPr>
            <a:spLocks noGrp="1" noChangeArrowheads="1"/>
          </p:cNvSpPr>
          <p:nvPr>
            <p:ph type="title"/>
          </p:nvPr>
        </p:nvSpPr>
        <p:spPr>
          <a:xfrm>
            <a:off x="1654175" y="228600"/>
            <a:ext cx="7489825" cy="863600"/>
          </a:xfrm>
          <a:noFill/>
        </p:spPr>
        <p:txBody>
          <a:bodyPr/>
          <a:lstStyle/>
          <a:p>
            <a:pPr eaLnBrk="1" hangingPunct="1"/>
            <a:r>
              <a:rPr lang="en-US" b="0" smtClean="0">
                <a:solidFill>
                  <a:schemeClr val="hlink"/>
                </a:solidFill>
                <a:latin typeface="Impact" pitchFamily="34" charset="0"/>
              </a:rPr>
              <a:t>Some Things to Consider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447800"/>
            <a:ext cx="4244975" cy="4752975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Visit colleges</a:t>
            </a:r>
          </a:p>
          <a:p>
            <a:pPr marL="1371600" lvl="2" indent="-457200" eaLnBrk="1" hangingPunct="1">
              <a:buClr>
                <a:schemeClr val="hlink"/>
              </a:buCl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So./ Jr. year</a:t>
            </a:r>
          </a:p>
          <a:p>
            <a:pPr marL="1371600" lvl="2" indent="-457200" eaLnBrk="1" hangingPunct="1">
              <a:buClr>
                <a:schemeClr val="hlink"/>
              </a:buCl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Attend games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Prepare resume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Contact schools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Attend camps</a:t>
            </a:r>
          </a:p>
          <a:p>
            <a:pPr marL="609600" indent="-609600" eaLnBrk="1" hangingPunct="1">
              <a:buFontTx/>
              <a:buAutoNum type="arabicPeriod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References</a:t>
            </a:r>
          </a:p>
          <a:p>
            <a:pPr marL="1371600" lvl="2" indent="-457200" eaLnBrk="1" hangingPunct="1">
              <a:buClr>
                <a:schemeClr val="hlink"/>
              </a:buCl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Good contacts</a:t>
            </a:r>
          </a:p>
          <a:p>
            <a:pPr marL="1371600" lvl="2" indent="-457200" eaLnBrk="1" hangingPunct="1">
              <a:buClr>
                <a:schemeClr val="hlink"/>
              </a:buCl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Sport contacts</a:t>
            </a:r>
          </a:p>
          <a:p>
            <a:pPr marL="1371600" lvl="2" indent="-457200" eaLnBrk="1" hangingPunct="1">
              <a:buClr>
                <a:schemeClr val="hlink"/>
              </a:buCl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ODP contacts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447800"/>
            <a:ext cx="4244975" cy="4752975"/>
          </a:xfrm>
        </p:spPr>
        <p:txBody>
          <a:bodyPr/>
          <a:lstStyle/>
          <a:p>
            <a:pPr marL="533400" indent="-533400" eaLnBrk="1" hangingPunct="1">
              <a:buFontTx/>
              <a:buAutoNum type="arabicPeriod" startAt="6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Talk to college players</a:t>
            </a:r>
          </a:p>
          <a:p>
            <a:pPr marL="1295400" lvl="2" indent="-381000" eaLnBrk="1" hangingPunct="1">
              <a:buClr>
                <a:schemeClr val="hlink"/>
              </a:buClr>
              <a:buFontTx/>
              <a:buAutoNum type="arabicPeriod"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Gain understanding of college athlete</a:t>
            </a:r>
          </a:p>
          <a:p>
            <a:pPr marL="1295400" lvl="2" indent="-381000" eaLnBrk="1" hangingPunct="1">
              <a:buClr>
                <a:schemeClr val="hlink"/>
              </a:buClr>
              <a:buFontTx/>
              <a:buAutoNum type="arabicPeriod"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Day visit</a:t>
            </a:r>
          </a:p>
          <a:p>
            <a:pPr marL="1295400" lvl="2" indent="-381000" eaLnBrk="1" hangingPunct="1">
              <a:buClr>
                <a:schemeClr val="hlink"/>
              </a:buClr>
              <a:buFontTx/>
              <a:buAutoNum type="arabicPeriod"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Overnight visit</a:t>
            </a:r>
          </a:p>
          <a:p>
            <a:pPr marL="533400" indent="-533400" eaLnBrk="1" hangingPunct="1">
              <a:buFontTx/>
              <a:buAutoNum type="arabicPeriod" startAt="6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Take PSAT/SAT/ACT</a:t>
            </a:r>
          </a:p>
          <a:p>
            <a:pPr marL="533400" indent="-533400" eaLnBrk="1" hangingPunct="1">
              <a:buFontTx/>
              <a:buAutoNum type="arabicPeriod" startAt="6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Gain appropriate work experience</a:t>
            </a:r>
          </a:p>
          <a:p>
            <a:pPr marL="533400" indent="-533400" eaLnBrk="1" hangingPunct="1">
              <a:buFontTx/>
              <a:buAutoNum type="arabicPeriod" startAt="6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Start saving!!!</a:t>
            </a:r>
          </a:p>
          <a:p>
            <a:pPr marL="533400" indent="-533400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4100" name="Rectangle 12"/>
          <p:cNvSpPr>
            <a:spLocks noChangeArrowheads="1"/>
          </p:cNvSpPr>
          <p:nvPr/>
        </p:nvSpPr>
        <p:spPr bwMode="auto">
          <a:xfrm>
            <a:off x="762000" y="152400"/>
            <a:ext cx="8382000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 rot="-879760">
            <a:off x="152400" y="228600"/>
            <a:ext cx="1600200" cy="9144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68392" dir="12108085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102" name="WordArt 14"/>
          <p:cNvSpPr>
            <a:spLocks noChangeArrowheads="1" noChangeShapeType="1" noTextEdit="1"/>
          </p:cNvSpPr>
          <p:nvPr/>
        </p:nvSpPr>
        <p:spPr bwMode="auto">
          <a:xfrm rot="-564616">
            <a:off x="228600" y="306388"/>
            <a:ext cx="1465263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4"/>
              </a:avLst>
            </a:prstTxWarp>
          </a:bodyPr>
          <a:lstStyle/>
          <a:p>
            <a:pPr algn="ctr"/>
            <a:r>
              <a:rPr lang="en-US" sz="6000" b="1" kern="10" normalizeH="1">
                <a:ln w="3175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>
                    <a:alpha val="76077"/>
                  </a:schemeClr>
                </a:solidFill>
                <a:latin typeface="Impact"/>
              </a:rPr>
              <a:t>CFC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54175" y="228600"/>
            <a:ext cx="7489825" cy="8636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b="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itchFamily="34" charset="0"/>
              </a:rPr>
              <a:t>How to get Started.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ChangeArrowheads="1"/>
          </p:cNvSpPr>
          <p:nvPr/>
        </p:nvSpPr>
        <p:spPr bwMode="auto">
          <a:xfrm>
            <a:off x="762000" y="152400"/>
            <a:ext cx="8382000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 rot="-879760">
            <a:off x="152400" y="228600"/>
            <a:ext cx="1600200" cy="9144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68392" dir="12108085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4" name="WordArt 8"/>
          <p:cNvSpPr>
            <a:spLocks noChangeArrowheads="1" noChangeShapeType="1" noTextEdit="1"/>
          </p:cNvSpPr>
          <p:nvPr/>
        </p:nvSpPr>
        <p:spPr bwMode="auto">
          <a:xfrm rot="-564616">
            <a:off x="228600" y="304800"/>
            <a:ext cx="14763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4"/>
              </a:avLst>
            </a:prstTxWarp>
          </a:bodyPr>
          <a:lstStyle/>
          <a:p>
            <a:pPr algn="ctr"/>
            <a:r>
              <a:rPr lang="en-US" sz="6000" b="1" kern="10" normalizeH="1">
                <a:ln w="3175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>
                    <a:alpha val="76077"/>
                  </a:schemeClr>
                </a:solidFill>
                <a:latin typeface="Impact"/>
              </a:rPr>
              <a:t>CFC</a:t>
            </a:r>
          </a:p>
        </p:txBody>
      </p:sp>
      <p:graphicFrame>
        <p:nvGraphicFramePr>
          <p:cNvPr id="25637" name="Group 37"/>
          <p:cNvGraphicFramePr>
            <a:graphicFrameLocks noGrp="1"/>
          </p:cNvGraphicFramePr>
          <p:nvPr>
            <p:ph sz="half" idx="2"/>
          </p:nvPr>
        </p:nvGraphicFramePr>
        <p:xfrm>
          <a:off x="838200" y="1524000"/>
          <a:ext cx="7696200" cy="5092383"/>
        </p:xfrm>
        <a:graphic>
          <a:graphicData uri="http://schemas.openxmlformats.org/drawingml/2006/table">
            <a:tbl>
              <a:tblPr/>
              <a:tblGrid>
                <a:gridCol w="3810000"/>
                <a:gridCol w="3886200"/>
              </a:tblGrid>
              <a:tr h="2649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FRESHMAN YEAR: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Attend Games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SOPHOMORE YEAR: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Attend Games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Attend Camps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Letters of Contact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Attend Open House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9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JUNIOR YEAR: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10-15 Schools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5-wish, 5-want, 5-realistic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Unofficial Visits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SENIOR YEAR: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3-5 Schools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Applications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Official Visits (5 allowed)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654175" y="228600"/>
            <a:ext cx="7489825" cy="8636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b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itchFamily="34" charset="0"/>
              </a:rPr>
              <a:t>How to get Started. . .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42350" cy="47529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** Note: DII and DIII have different rules to DI**</a:t>
            </a: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Academic Requirements (School vs. NCAA)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SAT &amp; Core GPA (DI-Sliding scale, DII-2.0 and 820)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High school requirements (16 core classes DI, 14-DII)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NCAA Clearinghouse – Registration required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Amateur Clause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Contacts and Evaluations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E-mails – unlimited.  No text messaging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Phone Calls – July 1 before Senior Year – 1 per week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Official Visit (5) – Senior year only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Unofficial Visit – Unlimited – any time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National Letter of Intent (NLI)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62000" y="152400"/>
            <a:ext cx="8382000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654175" y="261938"/>
            <a:ext cx="74898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en-US" sz="53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itchFamily="34" charset="0"/>
              </a:rPr>
              <a:t>NCAA Rules &amp; Regulations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 rot="-879760">
            <a:off x="152400" y="228600"/>
            <a:ext cx="1600200" cy="9144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68392" dir="12108085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51" name="WordArt 9"/>
          <p:cNvSpPr>
            <a:spLocks noChangeArrowheads="1" noChangeShapeType="1" noTextEdit="1"/>
          </p:cNvSpPr>
          <p:nvPr/>
        </p:nvSpPr>
        <p:spPr bwMode="auto">
          <a:xfrm rot="-564616">
            <a:off x="228600" y="304800"/>
            <a:ext cx="14763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4"/>
              </a:avLst>
            </a:prstTxWarp>
          </a:bodyPr>
          <a:lstStyle/>
          <a:p>
            <a:pPr algn="ctr"/>
            <a:r>
              <a:rPr lang="en-US" sz="6000" b="1" kern="10" normalizeH="1">
                <a:ln w="3175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>
                    <a:alpha val="76077"/>
                  </a:schemeClr>
                </a:solidFill>
                <a:latin typeface="Impact"/>
              </a:rPr>
              <a:t>CFC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915400" cy="475297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Level of Experience</a:t>
            </a:r>
          </a:p>
          <a:p>
            <a:pPr lvl="1" eaLnBrk="1" hangingPunct="1"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National, Regional, State, Club, High School</a:t>
            </a:r>
          </a:p>
          <a:p>
            <a:pPr eaLnBrk="1" hangingPunct="1"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Who has coached the player – is it a college coach?</a:t>
            </a:r>
          </a:p>
          <a:p>
            <a:pPr eaLnBrk="1" hangingPunct="1"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Players they have played with</a:t>
            </a:r>
          </a:p>
          <a:p>
            <a:pPr eaLnBrk="1" hangingPunct="1"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Where can I see them play – tournaments,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regionals</a:t>
            </a:r>
            <a:endParaRPr lang="en-US" sz="28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eaLnBrk="1" hangingPunct="1"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Technical, Tactical, Psychological, Physical</a:t>
            </a:r>
          </a:p>
          <a:p>
            <a:pPr eaLnBrk="1" hangingPunct="1"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GPA, SAT’s and Academic Major </a:t>
            </a:r>
          </a:p>
          <a:p>
            <a:pPr eaLnBrk="1" hangingPunct="1"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Extracurricular activities – is he/she a good person?</a:t>
            </a:r>
          </a:p>
          <a:p>
            <a:pPr eaLnBrk="1" hangingPunct="1"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References</a:t>
            </a:r>
          </a:p>
          <a:p>
            <a:pPr eaLnBrk="1" hangingPunct="1"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Financial needs - Athlete vs. the university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762000" y="152400"/>
            <a:ext cx="8382000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654175" y="261938"/>
            <a:ext cx="74898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en-US" sz="53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itchFamily="34" charset="0"/>
              </a:rPr>
              <a:t>Player Evaluation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 rot="-879760">
            <a:off x="152400" y="228600"/>
            <a:ext cx="1600200" cy="9144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68392" dir="12108085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5" name="WordArt 7"/>
          <p:cNvSpPr>
            <a:spLocks noChangeArrowheads="1" noChangeShapeType="1" noTextEdit="1"/>
          </p:cNvSpPr>
          <p:nvPr/>
        </p:nvSpPr>
        <p:spPr bwMode="auto">
          <a:xfrm rot="-564616">
            <a:off x="228600" y="304800"/>
            <a:ext cx="14763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4"/>
              </a:avLst>
            </a:prstTxWarp>
          </a:bodyPr>
          <a:lstStyle/>
          <a:p>
            <a:pPr algn="ctr"/>
            <a:r>
              <a:rPr lang="en-US" sz="6000" b="1" kern="10" normalizeH="1">
                <a:ln w="3175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>
                    <a:alpha val="76077"/>
                  </a:schemeClr>
                </a:solidFill>
                <a:latin typeface="Impact"/>
              </a:rPr>
              <a:t>CFC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762000" y="152400"/>
            <a:ext cx="8382000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654175" y="261938"/>
            <a:ext cx="74898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en-US" sz="53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itchFamily="34" charset="0"/>
              </a:rPr>
              <a:t>Key Considerations</a:t>
            </a:r>
          </a:p>
        </p:txBody>
      </p:sp>
      <p:graphicFrame>
        <p:nvGraphicFramePr>
          <p:cNvPr id="14390" name="Group 54"/>
          <p:cNvGraphicFramePr>
            <a:graphicFrameLocks noGrp="1"/>
          </p:cNvGraphicFramePr>
          <p:nvPr>
            <p:ph idx="1"/>
          </p:nvPr>
        </p:nvGraphicFramePr>
        <p:xfrm>
          <a:off x="228600" y="1447800"/>
          <a:ext cx="8642350" cy="5326065"/>
        </p:xfrm>
        <a:graphic>
          <a:graphicData uri="http://schemas.openxmlformats.org/drawingml/2006/table">
            <a:tbl>
              <a:tblPr/>
              <a:tblGrid>
                <a:gridCol w="2895600"/>
                <a:gridCol w="5746750"/>
              </a:tblGrid>
              <a:tr h="569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Academics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Your Major, Team grades, Support. Graduate schools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Sport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Div. I, II, III.  Conference. Competitive. Schedule, RPI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Finances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Tuition, Scholarships (Athletic &amp; Academic), Loans, Grants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Location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In state vs. out of state. Northeast or beyond. Parents watching games. Can you get home?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Support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Athletic Trainers, Tutors, Student athlete academic center, Strength and conditioning, Full time v part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Coaches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Qualifications, Reputation, Gender, Time at school, Assistant coaches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Players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Do you know any? Team spirit. Sophomores, Juniors  &amp; Seniors. Your Position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Facilities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Weight Room, Gym, Training Room, Grass, Track, Shared Facilities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Policies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Alcohol, Drugs, Visitation. Religion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Career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Graduation rate, Co-op, Internships, Job placement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87" name="Rectangle 51"/>
          <p:cNvSpPr>
            <a:spLocks noChangeArrowheads="1"/>
          </p:cNvSpPr>
          <p:nvPr/>
        </p:nvSpPr>
        <p:spPr bwMode="auto">
          <a:xfrm rot="-879760">
            <a:off x="152400" y="228600"/>
            <a:ext cx="1600200" cy="9144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68392" dir="12108085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33" name="WordArt 52"/>
          <p:cNvSpPr>
            <a:spLocks noChangeArrowheads="1" noChangeShapeType="1" noTextEdit="1"/>
          </p:cNvSpPr>
          <p:nvPr/>
        </p:nvSpPr>
        <p:spPr bwMode="auto">
          <a:xfrm rot="-564616">
            <a:off x="228600" y="304800"/>
            <a:ext cx="14763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4"/>
              </a:avLst>
            </a:prstTxWarp>
          </a:bodyPr>
          <a:lstStyle/>
          <a:p>
            <a:pPr algn="ctr"/>
            <a:r>
              <a:rPr lang="en-US" sz="6000" b="1" kern="10" normalizeH="1">
                <a:ln w="3175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>
                    <a:alpha val="76077"/>
                  </a:schemeClr>
                </a:solidFill>
                <a:latin typeface="Impact"/>
              </a:rPr>
              <a:t>CFC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64575" cy="52292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Start process early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Be honest with coaches and yourself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Don’t play one school off against another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Stay on schedule with paperwork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Return all calls and e-mails (courtesy)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Be assertive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Ask all the questions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You are going to college...not your parents!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Register for Clearinghouse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Do not rely on Guidance counselors!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Get Advice! Get Advice! Get Advice!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762000" y="152400"/>
            <a:ext cx="8382000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1654175" y="261938"/>
            <a:ext cx="74898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en-US" sz="53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itchFamily="34" charset="0"/>
              </a:rPr>
              <a:t>Recruiting Tips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 rot="-879760">
            <a:off x="152400" y="228600"/>
            <a:ext cx="1600200" cy="9144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68392" dir="12108085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23" name="WordArt 9"/>
          <p:cNvSpPr>
            <a:spLocks noChangeArrowheads="1" noChangeShapeType="1" noTextEdit="1"/>
          </p:cNvSpPr>
          <p:nvPr/>
        </p:nvSpPr>
        <p:spPr bwMode="auto">
          <a:xfrm rot="-564616">
            <a:off x="228600" y="304800"/>
            <a:ext cx="14763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4"/>
              </a:avLst>
            </a:prstTxWarp>
          </a:bodyPr>
          <a:lstStyle/>
          <a:p>
            <a:pPr algn="ctr"/>
            <a:r>
              <a:rPr lang="en-US" sz="6000" b="1" kern="10" normalizeH="1">
                <a:ln w="3175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>
                    <a:alpha val="76077"/>
                  </a:schemeClr>
                </a:solidFill>
                <a:latin typeface="Impact"/>
              </a:rPr>
              <a:t>CFC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28775"/>
            <a:ext cx="8642350" cy="522922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Resume</a:t>
            </a:r>
          </a:p>
          <a:p>
            <a:pPr lvl="1" eaLnBrk="1" hangingPunct="1"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Year of Graduation</a:t>
            </a:r>
          </a:p>
          <a:p>
            <a:pPr lvl="1" eaLnBrk="1" hangingPunct="1"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Date of Birth</a:t>
            </a:r>
          </a:p>
          <a:p>
            <a:pPr lvl="1" eaLnBrk="1" hangingPunct="1"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Address</a:t>
            </a:r>
          </a:p>
          <a:p>
            <a:pPr lvl="1" eaLnBrk="1" hangingPunct="1"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Email</a:t>
            </a:r>
          </a:p>
          <a:p>
            <a:pPr lvl="1" eaLnBrk="1" hangingPunct="1"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High School</a:t>
            </a:r>
          </a:p>
          <a:p>
            <a:pPr lvl="1" eaLnBrk="1" hangingPunct="1"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SAT or ACT Scores</a:t>
            </a:r>
          </a:p>
          <a:p>
            <a:pPr lvl="1" eaLnBrk="1" hangingPunct="1"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Desired Course of Study</a:t>
            </a:r>
          </a:p>
          <a:p>
            <a:pPr lvl="1" eaLnBrk="1" hangingPunct="1"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Recent Athletic History/Accomplishments</a:t>
            </a:r>
          </a:p>
          <a:p>
            <a:pPr lvl="1" eaLnBrk="1" hangingPunct="1"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Jersey # and Position</a:t>
            </a:r>
          </a:p>
          <a:p>
            <a:pPr lvl="1" eaLnBrk="1" hangingPunct="1"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Athletic References – College coach, ODP/AAU, HS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762000" y="152400"/>
            <a:ext cx="8382000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1654175" y="261938"/>
            <a:ext cx="74898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en-US" sz="53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itchFamily="34" charset="0"/>
              </a:rPr>
              <a:t>Tools You Need. . .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 rot="-879760">
            <a:off x="152400" y="228600"/>
            <a:ext cx="1600200" cy="9144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68392" dir="12108085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7" name="WordArt 21"/>
          <p:cNvSpPr>
            <a:spLocks noChangeArrowheads="1" noChangeShapeType="1" noTextEdit="1"/>
          </p:cNvSpPr>
          <p:nvPr/>
        </p:nvSpPr>
        <p:spPr bwMode="auto">
          <a:xfrm rot="-564616">
            <a:off x="228600" y="304800"/>
            <a:ext cx="14763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4"/>
              </a:avLst>
            </a:prstTxWarp>
          </a:bodyPr>
          <a:lstStyle/>
          <a:p>
            <a:pPr algn="ctr"/>
            <a:r>
              <a:rPr lang="en-US" sz="6000" b="1" kern="10" normalizeH="1">
                <a:ln w="3175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>
                    <a:alpha val="76077"/>
                  </a:schemeClr>
                </a:solidFill>
                <a:latin typeface="Impact"/>
              </a:rPr>
              <a:t>CFC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b="1" dirty="0" smtClean="0">
                <a:latin typeface="Garamond" pitchFamily="18" charset="0"/>
              </a:rPr>
              <a:t>Letter of Introduction</a:t>
            </a:r>
          </a:p>
          <a:p>
            <a:pPr lvl="1" eaLnBrk="1" hangingPunct="1"/>
            <a:r>
              <a:rPr lang="en-US" sz="2400" b="1" dirty="0" smtClean="0">
                <a:latin typeface="Garamond" pitchFamily="18" charset="0"/>
              </a:rPr>
              <a:t>Personalized</a:t>
            </a:r>
          </a:p>
          <a:p>
            <a:pPr lvl="1" eaLnBrk="1" hangingPunct="1"/>
            <a:r>
              <a:rPr lang="en-US" sz="2400" b="1" dirty="0" smtClean="0">
                <a:latin typeface="Garamond" pitchFamily="18" charset="0"/>
              </a:rPr>
              <a:t>Express genuine interest</a:t>
            </a:r>
          </a:p>
          <a:p>
            <a:pPr lvl="1" eaLnBrk="1" hangingPunct="1"/>
            <a:r>
              <a:rPr lang="en-US" sz="2400" b="1" dirty="0" smtClean="0">
                <a:latin typeface="Garamond" pitchFamily="18" charset="0"/>
              </a:rPr>
              <a:t>Attach upcoming schedule</a:t>
            </a:r>
          </a:p>
          <a:p>
            <a:pPr lvl="1" eaLnBrk="1" hangingPunct="1"/>
            <a:r>
              <a:rPr lang="en-US" sz="2400" b="1" dirty="0" smtClean="0">
                <a:latin typeface="Garamond" pitchFamily="18" charset="0"/>
              </a:rPr>
              <a:t>Contact information (cell phone, home phone)</a:t>
            </a:r>
          </a:p>
          <a:p>
            <a:pPr lvl="1" eaLnBrk="1" hangingPunct="1"/>
            <a:r>
              <a:rPr lang="en-US" sz="2400" b="1" dirty="0" smtClean="0">
                <a:latin typeface="Garamond" pitchFamily="18" charset="0"/>
              </a:rPr>
              <a:t>Check spelling, coach name, school, conference, etc.</a:t>
            </a:r>
          </a:p>
          <a:p>
            <a:pPr lvl="1" eaLnBrk="1" hangingPunct="1">
              <a:buFontTx/>
              <a:buNone/>
            </a:pPr>
            <a:endParaRPr lang="en-US" sz="2400" b="1" dirty="0" smtClean="0">
              <a:latin typeface="Garamond" pitchFamily="18" charset="0"/>
            </a:endParaRPr>
          </a:p>
          <a:p>
            <a:pPr eaLnBrk="1" hangingPunct="1"/>
            <a:r>
              <a:rPr lang="en-US" sz="2800" b="1" dirty="0" smtClean="0">
                <a:latin typeface="Garamond" pitchFamily="18" charset="0"/>
              </a:rPr>
              <a:t>DVD</a:t>
            </a:r>
          </a:p>
          <a:p>
            <a:pPr lvl="1" eaLnBrk="1" hangingPunct="1"/>
            <a:r>
              <a:rPr lang="en-US" sz="2400" b="1" dirty="0" smtClean="0">
                <a:latin typeface="Garamond" pitchFamily="18" charset="0"/>
              </a:rPr>
              <a:t>Short and Brief</a:t>
            </a:r>
          </a:p>
          <a:p>
            <a:pPr lvl="1" eaLnBrk="1" hangingPunct="1"/>
            <a:r>
              <a:rPr lang="en-US" sz="2400" b="1" dirty="0" smtClean="0">
                <a:latin typeface="Garamond" pitchFamily="18" charset="0"/>
              </a:rPr>
              <a:t>Jersey # and Color on Tape</a:t>
            </a:r>
          </a:p>
          <a:p>
            <a:pPr lvl="1" eaLnBrk="1" hangingPunct="1"/>
            <a:r>
              <a:rPr lang="en-US" sz="2400" b="1" dirty="0" smtClean="0">
                <a:latin typeface="Garamond" pitchFamily="18" charset="0"/>
              </a:rPr>
              <a:t>10-15 minutes – quality practice or key game</a:t>
            </a:r>
          </a:p>
          <a:p>
            <a:pPr lvl="1" eaLnBrk="1" hangingPunct="1">
              <a:buFontTx/>
              <a:buNone/>
            </a:pPr>
            <a:endParaRPr lang="en-US" sz="2400" b="1" dirty="0" smtClean="0">
              <a:latin typeface="Garamond" pitchFamily="18" charset="0"/>
            </a:endParaRPr>
          </a:p>
          <a:p>
            <a:pPr lvl="1" eaLnBrk="1" hangingPunct="1"/>
            <a:endParaRPr lang="en-US" sz="2400" b="1" dirty="0" smtClean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762000" y="152400"/>
            <a:ext cx="8382000" cy="9906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1654175" y="261938"/>
            <a:ext cx="74898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en-US" sz="53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itchFamily="34" charset="0"/>
              </a:rPr>
              <a:t>Tools You Need (Cont’d). . .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 rot="-879760">
            <a:off x="152400" y="228600"/>
            <a:ext cx="1600200" cy="9144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68392" dir="12108085" algn="ctr" rotWithShape="0">
              <a:srgbClr val="00000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71" name="WordArt 9"/>
          <p:cNvSpPr>
            <a:spLocks noChangeArrowheads="1" noChangeShapeType="1" noTextEdit="1"/>
          </p:cNvSpPr>
          <p:nvPr/>
        </p:nvSpPr>
        <p:spPr bwMode="auto">
          <a:xfrm rot="-564616">
            <a:off x="228600" y="304800"/>
            <a:ext cx="1476375" cy="78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4"/>
              </a:avLst>
            </a:prstTxWarp>
          </a:bodyPr>
          <a:lstStyle/>
          <a:p>
            <a:pPr algn="ctr"/>
            <a:r>
              <a:rPr lang="en-US" sz="6000" b="1" kern="10" normalizeH="1">
                <a:ln w="3175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>
                    <a:alpha val="76077"/>
                  </a:schemeClr>
                </a:solidFill>
                <a:latin typeface="Impact"/>
              </a:rPr>
              <a:t>CFC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orld Cup soccer pitch design template">
  <a:themeElements>
    <a:clrScheme name="World Cup soccer pitch design template 15">
      <a:dk1>
        <a:srgbClr val="000000"/>
      </a:dk1>
      <a:lt1>
        <a:srgbClr val="FFFFFF"/>
      </a:lt1>
      <a:dk2>
        <a:srgbClr val="777777"/>
      </a:dk2>
      <a:lt2>
        <a:srgbClr val="305E43"/>
      </a:lt2>
      <a:accent1>
        <a:srgbClr val="003399"/>
      </a:accent1>
      <a:accent2>
        <a:srgbClr val="468A4B"/>
      </a:accent2>
      <a:accent3>
        <a:srgbClr val="BDBDBD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World Cup soccer pitch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orld Cup soccer pitch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 Cup soccer pitch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 Cup soccer pitch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 Cup soccer pitch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 Cup soccer pitch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 Cup soccer pitch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 Cup soccer pitch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 Cup soccer pitch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 Cup soccer pitch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 Cup soccer pitch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 Cup soccer pitch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 Cup soccer pitch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 Cup soccer pitch design template 13">
        <a:dk1>
          <a:srgbClr val="000000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 Cup soccer pitch design template 14">
        <a:dk1>
          <a:srgbClr val="000000"/>
        </a:dk1>
        <a:lt1>
          <a:srgbClr val="FFFFFF"/>
        </a:lt1>
        <a:dk2>
          <a:srgbClr val="000000"/>
        </a:dk2>
        <a:lt2>
          <a:srgbClr val="305E43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 Cup soccer pitch design template 15">
        <a:dk1>
          <a:srgbClr val="000000"/>
        </a:dk1>
        <a:lt1>
          <a:srgbClr val="FFFFFF"/>
        </a:lt1>
        <a:dk2>
          <a:srgbClr val="777777"/>
        </a:dk2>
        <a:lt2>
          <a:srgbClr val="305E43"/>
        </a:lt2>
        <a:accent1>
          <a:srgbClr val="003399"/>
        </a:accent1>
        <a:accent2>
          <a:srgbClr val="468A4B"/>
        </a:accent2>
        <a:accent3>
          <a:srgbClr val="BDBDBD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World Cup soccer pitch design template</Template>
  <TotalTime>869</TotalTime>
  <Words>836</Words>
  <Application>Microsoft Office PowerPoint</Application>
  <PresentationFormat>On-screen Show (4:3)</PresentationFormat>
  <Paragraphs>190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World Cup soccer pitch design template</vt:lpstr>
      <vt:lpstr>PowerPoint Presentation</vt:lpstr>
      <vt:lpstr>How to get Started. . .</vt:lpstr>
      <vt:lpstr>How to get Started. . 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Some Things to Consider</vt:lpstr>
    </vt:vector>
  </TitlesOfParts>
  <Company>Quinnipiac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COLLEGE RECRUITING PROCESS</dc:title>
  <dc:creator>QU_User</dc:creator>
  <cp:lastModifiedBy>Lawrence,Theonne</cp:lastModifiedBy>
  <cp:revision>82</cp:revision>
  <dcterms:created xsi:type="dcterms:W3CDTF">2008-02-17T19:43:18Z</dcterms:created>
  <dcterms:modified xsi:type="dcterms:W3CDTF">2010-10-05T13:11:46Z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TC101083861033</vt:lpwstr>
  </property>
</Properties>
</file>